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b7KvD8v/dhttk5MHQEhwFgccd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2B2854-B6A5-46AB-9D8F-AD5186C2D15D}">
  <a:tblStyle styleId="{302B2854-B6A5-46AB-9D8F-AD5186C2D15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SourceCode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fa884f1b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fa884f1b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17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idx="1" type="body"/>
          </p:nvPr>
        </p:nvSpPr>
        <p:spPr>
          <a:xfrm>
            <a:off x="-754500" y="0"/>
            <a:ext cx="9898500" cy="51435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>
                <a:latin typeface="Impact"/>
                <a:ea typeface="Impact"/>
                <a:cs typeface="Impact"/>
                <a:sym typeface="Impact"/>
              </a:rPr>
              <a:t>MASH MONTHLY MEETING MARCH 2023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981" y="1045613"/>
            <a:ext cx="3644275" cy="326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 b="9745" l="55747" r="2345" t="4607"/>
          <a:stretch/>
        </p:blipFill>
        <p:spPr>
          <a:xfrm>
            <a:off x="1112250" y="927727"/>
            <a:ext cx="2649900" cy="36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311700" y="2752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4200"/>
              <a:buNone/>
            </a:pPr>
            <a:r>
              <a:rPr b="0" i="0" lang="en-US" sz="4400" u="none" strike="noStrike">
                <a:solidFill>
                  <a:srgbClr val="212121"/>
                </a:solidFill>
                <a:latin typeface="Impact"/>
                <a:ea typeface="Impact"/>
                <a:cs typeface="Impact"/>
                <a:sym typeface="Impact"/>
              </a:rPr>
              <a:t>PRESIDENT’S GREETING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53175"/>
            <a:ext cx="8520601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175" y="1206774"/>
            <a:ext cx="5659348" cy="29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>
                <a:latin typeface="Impact"/>
                <a:ea typeface="Impact"/>
                <a:cs typeface="Impact"/>
                <a:sym typeface="Impact"/>
              </a:rPr>
              <a:t>TREASURER REPORT</a:t>
            </a:r>
            <a:endParaRPr sz="4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231" y="2268433"/>
            <a:ext cx="2108947" cy="158171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/>
          <p:nvPr/>
        </p:nvSpPr>
        <p:spPr>
          <a:xfrm>
            <a:off x="2605756" y="1788956"/>
            <a:ext cx="5921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Funds: $</a:t>
            </a:r>
            <a:r>
              <a:rPr lang="en-US"/>
              <a:t>4,901.98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Coco Cup entry fee revenue: $3,</a:t>
            </a:r>
            <a:r>
              <a:rPr lang="en-US"/>
              <a:t>213.65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Coco Cup raffle: $125.40 (there’s more)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dues 2023 revenue: $381.79 (PLEASE PAY IF YOU HAVENT)!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Coco Cup expenses (</a:t>
            </a:r>
            <a:r>
              <a:rPr lang="en-US"/>
              <a:t>final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 $</a:t>
            </a:r>
            <a:r>
              <a:rPr lang="en-US"/>
              <a:t>1,614.35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>
                <a:latin typeface="Impact"/>
                <a:ea typeface="Impact"/>
                <a:cs typeface="Impact"/>
                <a:sym typeface="Impact"/>
              </a:rPr>
              <a:t>COMPETITIONS</a:t>
            </a:r>
            <a:endParaRPr sz="4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8650" y="2571750"/>
            <a:ext cx="25336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1201736" y="968375"/>
            <a:ext cx="63402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Hurricane Blowoff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GIVE ENTRIES TO BOB!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Comp date: 4/29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Hogtown: FULL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date: </a:t>
            </a:r>
            <a:r>
              <a:rPr lang="en-US"/>
              <a:t>4/28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 date: </a:t>
            </a:r>
            <a:r>
              <a:rPr lang="en-US"/>
              <a:t>5/27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 &amp; Humid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Registration opens 4/15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date: 5/26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 date: 6/24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First Coast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Registration opens 5/08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Due date: 6/29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Comp date: 7/29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fa884f1b8_0_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                </a:t>
            </a:r>
            <a:r>
              <a:rPr lang="en-US">
                <a:latin typeface="Impact"/>
                <a:ea typeface="Impact"/>
                <a:cs typeface="Impact"/>
                <a:sym typeface="Impact"/>
              </a:rPr>
              <a:t>Coconut Cup Medal winners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3" name="Google Shape;93;g1dfa884f1b8_0_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The club had 38 pts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Fernando 1 gold 3 silver 1 bronze Heavy Medal 2nd place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Chris 1 Silver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Brian 2 Bronze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Steve 1 Gold 1 Silver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Gary 2 Silver 2 Bronze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Macorix 1 Gold 2 Bronze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Roosevelt 1 Gold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Bob 1 Bronze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Rafael 1 Bronze 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279839" y="1321947"/>
            <a:ext cx="2673641" cy="41357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>
                <a:latin typeface="Impact"/>
                <a:ea typeface="Impact"/>
                <a:cs typeface="Impact"/>
                <a:sym typeface="Impact"/>
              </a:rPr>
              <a:t>Brewer of the Year Standings</a:t>
            </a:r>
            <a:endParaRPr sz="4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" name="Google Shape;100;p5"/>
          <p:cNvGraphicFramePr/>
          <p:nvPr/>
        </p:nvGraphicFramePr>
        <p:xfrm>
          <a:off x="5179484" y="165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{302B2854-B6A5-46AB-9D8F-AD5186C2D15D}</a:tableStyleId>
              </a:tblPr>
              <a:tblGrid>
                <a:gridCol w="2484575"/>
                <a:gridCol w="248457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Gary Fuller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Matt Waldron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Fernando Espino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Rafael Dubois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" name="Google Shape;101;p5"/>
          <p:cNvSpPr txBox="1"/>
          <p:nvPr/>
        </p:nvSpPr>
        <p:spPr>
          <a:xfrm>
            <a:off x="5003800" y="3149600"/>
            <a:ext cx="31834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(extremely unimportant at this point)!</a:t>
            </a:r>
            <a:endParaRPr/>
          </a:p>
        </p:txBody>
      </p:sp>
      <p:graphicFrame>
        <p:nvGraphicFramePr>
          <p:cNvPr id="102" name="Google Shape;102;p5"/>
          <p:cNvGraphicFramePr/>
          <p:nvPr/>
        </p:nvGraphicFramePr>
        <p:xfrm>
          <a:off x="3145800" y="152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{302B2854-B6A5-46AB-9D8F-AD5186C2D15D}</a:tableStyleId>
              </a:tblPr>
              <a:tblGrid>
                <a:gridCol w="3152175"/>
                <a:gridCol w="29984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B</a:t>
                      </a:r>
                      <a:r>
                        <a:rPr b="1"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rewer Name</a:t>
                      </a:r>
                      <a:endParaRPr b="1"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71450" anchor="ctr"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Total Points</a:t>
                      </a:r>
                      <a:endParaRPr b="1"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71450" anchor="ctr"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Gary Fuller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25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Fernando Espino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24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Macorix Perera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13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Steve Hiller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9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Roosevelt de los Santos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9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Bob Billany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9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Brian Gherarti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6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Chris Nash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5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Danny Smyth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5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Matt Waldron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122538"/>
                          </a:solidFill>
                          <a:highlight>
                            <a:srgbClr val="FFFFFF"/>
                          </a:highlight>
                        </a:rPr>
                        <a:t>5</a:t>
                      </a:r>
                      <a:endParaRPr sz="1200">
                        <a:solidFill>
                          <a:srgbClr val="122538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5250" marL="95250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>
                <a:latin typeface="Impact"/>
                <a:ea typeface="Impact"/>
                <a:cs typeface="Impact"/>
                <a:sym typeface="Impact"/>
              </a:rPr>
              <a:t>NEW &amp; OLD BUSINESS</a:t>
            </a:r>
            <a:endParaRPr sz="4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638734" y="1277471"/>
            <a:ext cx="7308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/>
              <a:t>We have 4 new BJCP judges- Danny, Rafael, Roosevelt and Jim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LauderAle Homebrew Comp on 4/2</a:t>
            </a:r>
            <a:r>
              <a:rPr lang="en-US"/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Veritage Miami CANCELLED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Ocean Brews and Blues Fest - </a:t>
            </a:r>
            <a:r>
              <a:rPr lang="en-US"/>
              <a:t>Deerfield</a:t>
            </a:r>
            <a:r>
              <a:rPr lang="en-US"/>
              <a:t> beach on 5/20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SFL Hops event in Ft Lauderdale on 6/17 – supportive of individual homebrew brands!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events and MASH ideas outside of meetings &amp; comps?!? (spotlights </a:t>
            </a:r>
            <a:r>
              <a:rPr lang="en-US"/>
              <a:t>at venues like Hybrid House and Thank You Miami are open to events)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 out to the board!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968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>
                <a:latin typeface="Impact"/>
                <a:ea typeface="Impact"/>
                <a:cs typeface="Impact"/>
                <a:sym typeface="Impact"/>
              </a:rPr>
              <a:t>BOTY</a:t>
            </a:r>
            <a:endParaRPr sz="4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016550"/>
            <a:ext cx="8520601" cy="9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/>
        </p:nvSpPr>
        <p:spPr>
          <a:xfrm>
            <a:off x="2447364" y="1204508"/>
            <a:ext cx="42492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</a:t>
            </a:r>
            <a:r>
              <a:rPr lang="en-US"/>
              <a:t> European Beer 9A 9B 9C </a:t>
            </a:r>
            <a:endParaRPr/>
          </a:p>
        </p:txBody>
      </p:sp>
      <p:pic>
        <p:nvPicPr>
          <p:cNvPr id="117" name="Google Shape;11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325" y="1552275"/>
            <a:ext cx="3843350" cy="20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 txBox="1"/>
          <p:nvPr/>
        </p:nvSpPr>
        <p:spPr>
          <a:xfrm>
            <a:off x="2757500" y="3979050"/>
            <a:ext cx="41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Next Month </a:t>
            </a:r>
            <a:r>
              <a:rPr lang="en-US">
                <a:latin typeface="Avenir"/>
                <a:ea typeface="Avenir"/>
                <a:cs typeface="Avenir"/>
                <a:sym typeface="Avenir"/>
              </a:rPr>
              <a:t>Alternative</a:t>
            </a:r>
            <a:r>
              <a:rPr lang="en-US">
                <a:latin typeface="Avenir"/>
                <a:ea typeface="Avenir"/>
                <a:cs typeface="Avenir"/>
                <a:sym typeface="Avenir"/>
              </a:rPr>
              <a:t> Fermentable 31 A 31 B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180" y="370814"/>
            <a:ext cx="2516085" cy="422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Fernando Espino</dc:creator>
</cp:coreProperties>
</file>